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98" r:id="rId2"/>
    <p:sldId id="793" r:id="rId3"/>
    <p:sldId id="865" r:id="rId4"/>
    <p:sldId id="868" r:id="rId5"/>
    <p:sldId id="837" r:id="rId6"/>
    <p:sldId id="838" r:id="rId7"/>
    <p:sldId id="839" r:id="rId8"/>
    <p:sldId id="876" r:id="rId9"/>
    <p:sldId id="877" r:id="rId10"/>
    <p:sldId id="878" r:id="rId11"/>
    <p:sldId id="873" r:id="rId12"/>
    <p:sldId id="875" r:id="rId13"/>
    <p:sldId id="297"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 id="3" name="Duche, Soundia" initials="D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FF"/>
    <a:srgbClr val="CCECFF"/>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169" autoAdjust="0"/>
  </p:normalViewPr>
  <p:slideViewPr>
    <p:cSldViewPr>
      <p:cViewPr varScale="1">
        <p:scale>
          <a:sx n="114" d="100"/>
          <a:sy n="114" d="100"/>
        </p:scale>
        <p:origin x="1560" y="102"/>
      </p:cViewPr>
      <p:guideLst>
        <p:guide orient="horz" pos="1728"/>
        <p:guide pos="2880"/>
      </p:guideLst>
    </p:cSldViewPr>
  </p:slideViewPr>
  <p:outlineViewPr>
    <p:cViewPr>
      <p:scale>
        <a:sx n="33" d="100"/>
        <a:sy n="33" d="100"/>
      </p:scale>
      <p:origin x="0" y="-12996"/>
    </p:cViewPr>
  </p:outlineViewPr>
  <p:notesTextViewPr>
    <p:cViewPr>
      <p:scale>
        <a:sx n="1" d="1"/>
        <a:sy n="1" d="1"/>
      </p:scale>
      <p:origin x="0" y="0"/>
    </p:cViewPr>
  </p:notesTextViewPr>
  <p:sorterViewPr>
    <p:cViewPr>
      <p:scale>
        <a:sx n="75" d="100"/>
        <a:sy n="75" d="100"/>
      </p:scale>
      <p:origin x="0" y="-3192"/>
    </p:cViewPr>
  </p:sorterViewPr>
  <p:notesViewPr>
    <p:cSldViewPr>
      <p:cViewPr varScale="1">
        <p:scale>
          <a:sx n="54" d="100"/>
          <a:sy n="54" d="100"/>
        </p:scale>
        <p:origin x="289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
        <p:nvSpPr>
          <p:cNvPr id="4" name="Notes Placeholder 3">
            <a:extLst>
              <a:ext uri="{FF2B5EF4-FFF2-40B4-BE49-F238E27FC236}">
                <a16:creationId xmlns:a16="http://schemas.microsoft.com/office/drawing/2014/main" id="{593EA74E-8A9D-4DF1-BC72-D821DAD0E89C}"/>
              </a:ext>
            </a:extLst>
          </p:cNvPr>
          <p:cNvSpPr>
            <a:spLocks noGrp="1"/>
          </p:cNvSpPr>
          <p:nvPr>
            <p:ph type="body" sz="quarter"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5</a:t>
            </a:fld>
            <a:endParaRPr lang="en-US" dirty="0"/>
          </a:p>
        </p:txBody>
      </p:sp>
    </p:spTree>
    <p:extLst>
      <p:ext uri="{BB962C8B-B14F-4D97-AF65-F5344CB8AC3E}">
        <p14:creationId xmlns:p14="http://schemas.microsoft.com/office/powerpoint/2010/main" val="1578766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6</a:t>
            </a:fld>
            <a:endParaRPr lang="en-US" dirty="0"/>
          </a:p>
        </p:txBody>
      </p:sp>
    </p:spTree>
    <p:extLst>
      <p:ext uri="{BB962C8B-B14F-4D97-AF65-F5344CB8AC3E}">
        <p14:creationId xmlns:p14="http://schemas.microsoft.com/office/powerpoint/2010/main" val="89143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7</a:t>
            </a:fld>
            <a:endParaRPr lang="en-US" dirty="0"/>
          </a:p>
        </p:txBody>
      </p:sp>
    </p:spTree>
    <p:extLst>
      <p:ext uri="{BB962C8B-B14F-4D97-AF65-F5344CB8AC3E}">
        <p14:creationId xmlns:p14="http://schemas.microsoft.com/office/powerpoint/2010/main" val="82372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EA58A-39E5-4D21-9D36-B59FED999BAC}" type="slidenum">
              <a:rPr lang="en-US" smtClean="0"/>
              <a:t>13</a:t>
            </a:fld>
            <a:endParaRPr lang="en-US" dirty="0"/>
          </a:p>
        </p:txBody>
      </p:sp>
    </p:spTree>
    <p:extLst>
      <p:ext uri="{BB962C8B-B14F-4D97-AF65-F5344CB8AC3E}">
        <p14:creationId xmlns:p14="http://schemas.microsoft.com/office/powerpoint/2010/main" val="2143907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0"/>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lasma.app.redcross.org/ConvalescentPlasmaDonorRequest/Order/Creat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da.gov/media/136238/downloa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fda.gov/vaccines-blood-biologics/investigational-new-drug-ind-or-device-exemption-ide-process-cber/recommendations-investigational-covid-19-convalescent-plasm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57534" y="2668242"/>
            <a:ext cx="8957520" cy="1981200"/>
          </a:xfrm>
        </p:spPr>
        <p:txBody>
          <a:bodyPr>
            <a:noAutofit/>
          </a:bodyPr>
          <a:lstStyle/>
          <a:p>
            <a:pPr marL="4763" indent="-4763" algn="ctr">
              <a:spcBef>
                <a:spcPct val="20000"/>
              </a:spcBef>
              <a:defRPr/>
            </a:pP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br>
              <a:rPr lang="en-US" sz="2400" spc="100" dirty="0">
                <a:latin typeface="Tahoma" pitchFamily="34" charset="0"/>
                <a:cs typeface="Tahoma" pitchFamily="34" charset="0"/>
              </a:rPr>
            </a:br>
            <a:r>
              <a:rPr lang="en-US" sz="2300" spc="100" dirty="0">
                <a:latin typeface="Tahoma" pitchFamily="34" charset="0"/>
                <a:cs typeface="Tahoma" pitchFamily="34" charset="0"/>
              </a:rPr>
              <a:t>Office of Research Protections, Policy, and Education</a:t>
            </a:r>
            <a:br>
              <a:rPr lang="en-US" sz="2300" spc="100" dirty="0">
                <a:latin typeface="Tahoma" pitchFamily="34" charset="0"/>
                <a:cs typeface="Tahoma" pitchFamily="34" charset="0"/>
              </a:rPr>
            </a:br>
            <a:r>
              <a:rPr lang="en-US" sz="2300" spc="100" dirty="0">
                <a:latin typeface="Tahoma" pitchFamily="34" charset="0"/>
                <a:cs typeface="Tahoma" pitchFamily="34" charset="0"/>
              </a:rPr>
              <a:t>Spring Research Town Hall</a:t>
            </a:r>
            <a:br>
              <a:rPr lang="en-US" sz="2300" spc="100" dirty="0">
                <a:latin typeface="Tahoma" pitchFamily="34" charset="0"/>
                <a:cs typeface="Tahoma" pitchFamily="34" charset="0"/>
              </a:rPr>
            </a:br>
            <a:endParaRPr lang="en-US" sz="2300" b="0" spc="100" dirty="0">
              <a:latin typeface="Tahoma" pitchFamily="34" charset="0"/>
              <a:cs typeface="Tahoma" pitchFamily="34" charset="0"/>
            </a:endParaRPr>
          </a:p>
        </p:txBody>
      </p:sp>
      <p:sp>
        <p:nvSpPr>
          <p:cNvPr id="3" name="Subtitle 2">
            <a:extLst>
              <a:ext uri="{FF2B5EF4-FFF2-40B4-BE49-F238E27FC236}">
                <a16:creationId xmlns:a16="http://schemas.microsoft.com/office/drawing/2014/main" id="{C470C288-813E-48CF-9733-3FE43E07D8F8}"/>
              </a:ext>
            </a:extLst>
          </p:cNvPr>
          <p:cNvSpPr>
            <a:spLocks noGrp="1"/>
          </p:cNvSpPr>
          <p:nvPr>
            <p:ph type="subTitle" idx="1"/>
          </p:nvPr>
        </p:nvSpPr>
        <p:spPr>
          <a:xfrm>
            <a:off x="357188" y="4517136"/>
            <a:ext cx="8558212" cy="1093088"/>
          </a:xfrm>
        </p:spPr>
        <p:txBody>
          <a:bodyPr/>
          <a:lstStyle/>
          <a:p>
            <a:pPr eaLnBrk="1" hangingPunct="1">
              <a:spcAft>
                <a:spcPts val="600"/>
              </a:spcAft>
              <a:defRPr/>
            </a:pPr>
            <a:r>
              <a:rPr lang="en-US" sz="1800" spc="100" dirty="0">
                <a:latin typeface="Tahoma" pitchFamily="34" charset="0"/>
              </a:rPr>
              <a:t>C. Karen Jeans, PhD	</a:t>
            </a:r>
            <a:r>
              <a:rPr lang="en-US" sz="1800" i="1" spc="100" dirty="0">
                <a:latin typeface="Tahoma" pitchFamily="34" charset="0"/>
              </a:rPr>
              <a:t>					</a:t>
            </a:r>
            <a:r>
              <a:rPr lang="en-US" sz="1800" spc="100" dirty="0">
                <a:latin typeface="Tahoma" pitchFamily="34" charset="0"/>
              </a:rPr>
              <a:t>	</a:t>
            </a:r>
          </a:p>
          <a:p>
            <a:pPr eaLnBrk="1" hangingPunct="1">
              <a:spcAft>
                <a:spcPts val="600"/>
              </a:spcAft>
              <a:defRPr/>
            </a:pPr>
            <a:r>
              <a:rPr lang="en-US" sz="1800" spc="100" dirty="0">
                <a:latin typeface="Tahoma" pitchFamily="34" charset="0"/>
              </a:rPr>
              <a:t>Director, Regulatory Affairs 					</a:t>
            </a:r>
          </a:p>
          <a:p>
            <a:pPr eaLnBrk="1" hangingPunct="1">
              <a:spcAft>
                <a:spcPts val="600"/>
              </a:spcAft>
              <a:defRPr/>
            </a:pPr>
            <a:r>
              <a:rPr lang="en-US" sz="1800" spc="100" dirty="0">
                <a:latin typeface="Tahoma" pitchFamily="34" charset="0"/>
              </a:rPr>
              <a:t>ORPP&amp;E										</a:t>
            </a:r>
            <a:r>
              <a:rPr lang="en-US" sz="1800" spc="100" dirty="0">
                <a:cs typeface="Calibri"/>
              </a:rPr>
              <a:t>		</a:t>
            </a:r>
          </a:p>
        </p:txBody>
      </p:sp>
      <p:sp>
        <p:nvSpPr>
          <p:cNvPr id="4" name="TextBox 3">
            <a:extLst>
              <a:ext uri="{FF2B5EF4-FFF2-40B4-BE49-F238E27FC236}">
                <a16:creationId xmlns:a16="http://schemas.microsoft.com/office/drawing/2014/main" id="{5EE71640-5F5F-437F-B0D8-44F76DB47450}"/>
              </a:ext>
            </a:extLst>
          </p:cNvPr>
          <p:cNvSpPr txBox="1"/>
          <p:nvPr/>
        </p:nvSpPr>
        <p:spPr>
          <a:xfrm>
            <a:off x="5715000" y="5610225"/>
            <a:ext cx="3102429" cy="430887"/>
          </a:xfrm>
          <a:prstGeom prst="rect">
            <a:avLst/>
          </a:prstGeom>
          <a:noFill/>
        </p:spPr>
        <p:txBody>
          <a:bodyPr wrap="square">
            <a:spAutoFit/>
          </a:bodyPr>
          <a:lstStyle/>
          <a:p>
            <a:pPr defTabSz="457200" fontAlgn="base">
              <a:spcBef>
                <a:spcPct val="0"/>
              </a:spcBef>
              <a:spcAft>
                <a:spcPct val="0"/>
              </a:spcAft>
              <a:defRPr/>
            </a:pPr>
            <a:r>
              <a:rPr lang="en-US" sz="2200" b="1" dirty="0">
                <a:solidFill>
                  <a:prstClr val="white"/>
                </a:solidFill>
                <a:latin typeface="Tahoma" pitchFamily="34" charset="0"/>
                <a:ea typeface="ＭＳ Ｐゴシック" pitchFamily="1" charset="-128"/>
                <a:cs typeface="Tahoma" pitchFamily="34" charset="0"/>
              </a:rPr>
              <a:t>May 4, 2020</a:t>
            </a:r>
          </a:p>
        </p:txBody>
      </p:sp>
      <p:sp>
        <p:nvSpPr>
          <p:cNvPr id="6" name="TextBox 5">
            <a:extLst>
              <a:ext uri="{FF2B5EF4-FFF2-40B4-BE49-F238E27FC236}">
                <a16:creationId xmlns:a16="http://schemas.microsoft.com/office/drawing/2014/main" id="{D2EAA913-4B95-4839-B85E-8BAD6D5506BC}"/>
              </a:ext>
            </a:extLst>
          </p:cNvPr>
          <p:cNvSpPr txBox="1"/>
          <p:nvPr/>
        </p:nvSpPr>
        <p:spPr>
          <a:xfrm>
            <a:off x="6273169" y="381000"/>
            <a:ext cx="2544260"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(213) 929-4232</a:t>
            </a:r>
          </a:p>
          <a:p>
            <a:r>
              <a:rPr lang="en-US" sz="1400" dirty="0">
                <a:solidFill>
                  <a:schemeClr val="tx1"/>
                </a:solidFill>
              </a:rPr>
              <a:t>Dial in (Alt):     (702) 489-0006</a:t>
            </a:r>
          </a:p>
          <a:p>
            <a:r>
              <a:rPr lang="en-US" sz="1400" dirty="0"/>
              <a:t>Access Code:   995-488-255</a:t>
            </a:r>
          </a:p>
          <a:p>
            <a:r>
              <a:rPr lang="en-US" sz="1400" dirty="0"/>
              <a:t>Slides in “Handout” Tab</a:t>
            </a:r>
          </a:p>
        </p:txBody>
      </p:sp>
    </p:spTree>
    <p:extLst>
      <p:ext uri="{BB962C8B-B14F-4D97-AF65-F5344CB8AC3E}">
        <p14:creationId xmlns:p14="http://schemas.microsoft.com/office/powerpoint/2010/main" val="215331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4CFB-51CC-4CCE-8030-06B7F5881DB0}"/>
              </a:ext>
            </a:extLst>
          </p:cNvPr>
          <p:cNvSpPr>
            <a:spLocks noGrp="1"/>
          </p:cNvSpPr>
          <p:nvPr>
            <p:ph type="title"/>
          </p:nvPr>
        </p:nvSpPr>
        <p:spPr/>
        <p:txBody>
          <a:bodyPr/>
          <a:lstStyle/>
          <a:p>
            <a:r>
              <a:rPr lang="en-US" dirty="0"/>
              <a:t>Source of COVID-19 Convalescent Plasma for VA Facilities </a:t>
            </a:r>
          </a:p>
        </p:txBody>
      </p:sp>
      <p:sp>
        <p:nvSpPr>
          <p:cNvPr id="3" name="Content Placeholder 2">
            <a:extLst>
              <a:ext uri="{FF2B5EF4-FFF2-40B4-BE49-F238E27FC236}">
                <a16:creationId xmlns:a16="http://schemas.microsoft.com/office/drawing/2014/main" id="{81F55375-3923-42BB-A4D5-1C3E0972B940}"/>
              </a:ext>
            </a:extLst>
          </p:cNvPr>
          <p:cNvSpPr>
            <a:spLocks noGrp="1"/>
          </p:cNvSpPr>
          <p:nvPr>
            <p:ph idx="1"/>
          </p:nvPr>
        </p:nvSpPr>
        <p:spPr/>
        <p:txBody>
          <a:bodyPr/>
          <a:lstStyle/>
          <a:p>
            <a:r>
              <a:rPr lang="en-US" sz="2000" dirty="0"/>
              <a:t>The supply source of COVID-19 convalescent plasma for your VA Facility is from your hospital blood blank or whatever source the VA Facility is using for blood products.  </a:t>
            </a:r>
          </a:p>
          <a:p>
            <a:r>
              <a:rPr lang="en-US" sz="2000" dirty="0"/>
              <a:t>The Mayo Clinic is not supplying COVID-19 convalescent plasma for VA Facilities conducting the Mayo Clinic Expanded Access Program for COVID-19 Convalescent Plasma.</a:t>
            </a:r>
          </a:p>
          <a:p>
            <a:r>
              <a:rPr lang="en-US" sz="2000" dirty="0"/>
              <a:t>For VA Facilities that do not have local availability, please work with your VA Facility’s Blood Bank/Transfusion Service to order through the Red Cross: </a:t>
            </a:r>
            <a:r>
              <a:rPr lang="en-US" sz="2000" dirty="0">
                <a:hlinkClick r:id="rId2"/>
              </a:rPr>
              <a:t>https://plasma.app.redcross.org/ConvalescentPlasmaDonorRequest/Order/Create</a:t>
            </a:r>
            <a:r>
              <a:rPr lang="en-US" sz="2400" dirty="0"/>
              <a:t> </a:t>
            </a:r>
          </a:p>
        </p:txBody>
      </p:sp>
    </p:spTree>
    <p:extLst>
      <p:ext uri="{BB962C8B-B14F-4D97-AF65-F5344CB8AC3E}">
        <p14:creationId xmlns:p14="http://schemas.microsoft.com/office/powerpoint/2010/main" val="27402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D15F-F613-4448-9D0F-3D80A797C495}"/>
              </a:ext>
            </a:extLst>
          </p:cNvPr>
          <p:cNvSpPr>
            <a:spLocks noGrp="1"/>
          </p:cNvSpPr>
          <p:nvPr>
            <p:ph type="title"/>
          </p:nvPr>
        </p:nvSpPr>
        <p:spPr/>
        <p:txBody>
          <a:bodyPr/>
          <a:lstStyle/>
          <a:p>
            <a:r>
              <a:rPr lang="en-US" dirty="0"/>
              <a:t>VA Innovation and Research Review System: (VAIRRS)</a:t>
            </a:r>
          </a:p>
        </p:txBody>
      </p:sp>
      <p:sp>
        <p:nvSpPr>
          <p:cNvPr id="3" name="Content Placeholder 2">
            <a:extLst>
              <a:ext uri="{FF2B5EF4-FFF2-40B4-BE49-F238E27FC236}">
                <a16:creationId xmlns:a16="http://schemas.microsoft.com/office/drawing/2014/main" id="{3CAE7178-7F56-40D5-8586-2C7B2F2386B5}"/>
              </a:ext>
            </a:extLst>
          </p:cNvPr>
          <p:cNvSpPr>
            <a:spLocks noGrp="1"/>
          </p:cNvSpPr>
          <p:nvPr>
            <p:ph idx="1"/>
          </p:nvPr>
        </p:nvSpPr>
        <p:spPr>
          <a:xfrm>
            <a:off x="76200" y="1752600"/>
            <a:ext cx="8610600" cy="4373563"/>
          </a:xfrm>
        </p:spPr>
        <p:txBody>
          <a:bodyPr/>
          <a:lstStyle/>
          <a:p>
            <a:pPr marL="0" indent="0">
              <a:buNone/>
            </a:pPr>
            <a:r>
              <a:rPr lang="en-US" dirty="0"/>
              <a:t> </a:t>
            </a:r>
          </a:p>
        </p:txBody>
      </p:sp>
      <p:sp>
        <p:nvSpPr>
          <p:cNvPr id="4" name="Rectangle 3">
            <a:extLst>
              <a:ext uri="{FF2B5EF4-FFF2-40B4-BE49-F238E27FC236}">
                <a16:creationId xmlns:a16="http://schemas.microsoft.com/office/drawing/2014/main" id="{62F37C24-0FA9-4DDF-B759-2E217CA06DEE}"/>
              </a:ext>
            </a:extLst>
          </p:cNvPr>
          <p:cNvSpPr/>
          <p:nvPr/>
        </p:nvSpPr>
        <p:spPr>
          <a:xfrm>
            <a:off x="228600" y="1819032"/>
            <a:ext cx="2667000" cy="4764329"/>
          </a:xfrm>
          <a:prstGeom prst="rect">
            <a:avLst/>
          </a:prstGeom>
          <a:solidFill>
            <a:schemeClr val="accent4">
              <a:lumMod val="5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u="sng" dirty="0"/>
              <a:t>Tier 1 Sites</a:t>
            </a:r>
          </a:p>
          <a:p>
            <a:pPr algn="ctr"/>
            <a:endParaRPr lang="en-US" sz="2000" dirty="0"/>
          </a:p>
          <a:p>
            <a:pPr marL="342900" indent="-342900">
              <a:buFont typeface="Arial" panose="020B0604020202020204" pitchFamily="34" charset="0"/>
              <a:buChar char="•"/>
            </a:pPr>
            <a:r>
              <a:rPr lang="en-US" sz="2000" dirty="0"/>
              <a:t>14 sites currently active</a:t>
            </a:r>
          </a:p>
          <a:p>
            <a:pPr marL="342900" indent="-342900">
              <a:buFont typeface="Arial" panose="020B0604020202020204" pitchFamily="34" charset="0"/>
              <a:buChar char="•"/>
            </a:pPr>
            <a:r>
              <a:rPr lang="en-US" sz="2000" dirty="0"/>
              <a:t>6 additional sites scheduled to go-live in May</a:t>
            </a:r>
          </a:p>
          <a:p>
            <a:pPr marL="342900" indent="-342900">
              <a:buFont typeface="Arial" panose="020B0604020202020204" pitchFamily="34" charset="0"/>
              <a:buChar char="•"/>
            </a:pPr>
            <a:r>
              <a:rPr lang="en-US" sz="2000" dirty="0"/>
              <a:t>IRBNet is working with remaining sites to schedule go-live date before the end of June </a:t>
            </a:r>
          </a:p>
          <a:p>
            <a:pPr algn="ctr"/>
            <a:r>
              <a:rPr lang="en-US" sz="2000" dirty="0"/>
              <a:t> </a:t>
            </a:r>
          </a:p>
        </p:txBody>
      </p:sp>
      <p:sp>
        <p:nvSpPr>
          <p:cNvPr id="5" name="Rectangle 4">
            <a:extLst>
              <a:ext uri="{FF2B5EF4-FFF2-40B4-BE49-F238E27FC236}">
                <a16:creationId xmlns:a16="http://schemas.microsoft.com/office/drawing/2014/main" id="{4C9943E8-977C-466B-AA0A-F4860BD9203B}"/>
              </a:ext>
            </a:extLst>
          </p:cNvPr>
          <p:cNvSpPr/>
          <p:nvPr/>
        </p:nvSpPr>
        <p:spPr>
          <a:xfrm>
            <a:off x="3276600" y="1819033"/>
            <a:ext cx="2590800" cy="476432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a:p>
            <a:pPr algn="ctr"/>
            <a:r>
              <a:rPr lang="en-US" sz="2800" b="1" u="sng" dirty="0"/>
              <a:t>Tier 2 Sites</a:t>
            </a:r>
          </a:p>
          <a:p>
            <a:pPr algn="ctr"/>
            <a:endParaRPr lang="en-US" sz="2000" dirty="0"/>
          </a:p>
          <a:p>
            <a:pPr marL="342900" indent="-342900">
              <a:buFont typeface="Arial" panose="020B0604020202020204" pitchFamily="34" charset="0"/>
              <a:buChar char="•"/>
            </a:pPr>
            <a:r>
              <a:rPr lang="en-US" sz="2000" dirty="0"/>
              <a:t>Training has been moved to the end of the summer.  We will be reaching out to the Tier 2 sites in July.</a:t>
            </a:r>
          </a:p>
          <a:p>
            <a:pPr marL="342900" indent="-342900">
              <a:buFont typeface="Arial" panose="020B0604020202020204" pitchFamily="34" charset="0"/>
              <a:buChar char="•"/>
            </a:pPr>
            <a:r>
              <a:rPr lang="en-US" sz="2000" dirty="0"/>
              <a:t>4 of the Tier 2 sites are onboarding early. </a:t>
            </a:r>
          </a:p>
          <a:p>
            <a:pPr marL="342900" indent="-342900">
              <a:buFont typeface="Arial" panose="020B0604020202020204" pitchFamily="34" charset="0"/>
              <a:buChar char="•"/>
            </a:pPr>
            <a:r>
              <a:rPr lang="en-US" sz="2000" dirty="0"/>
              <a:t>Still opportunity to onboard early.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7" name="Rectangle 6">
            <a:extLst>
              <a:ext uri="{FF2B5EF4-FFF2-40B4-BE49-F238E27FC236}">
                <a16:creationId xmlns:a16="http://schemas.microsoft.com/office/drawing/2014/main" id="{ED4B8976-16F4-4269-ADC2-A97A7F99274C}"/>
              </a:ext>
            </a:extLst>
          </p:cNvPr>
          <p:cNvSpPr/>
          <p:nvPr/>
        </p:nvSpPr>
        <p:spPr>
          <a:xfrm>
            <a:off x="6172200" y="1819032"/>
            <a:ext cx="2667000" cy="4764329"/>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u="sng" dirty="0"/>
              <a:t>Tier 3 Sites</a:t>
            </a:r>
          </a:p>
          <a:p>
            <a:pPr algn="ctr"/>
            <a:endParaRPr lang="en-US" sz="2000" dirty="0"/>
          </a:p>
          <a:p>
            <a:pPr marL="342900" indent="-342900">
              <a:buFont typeface="Arial" panose="020B0604020202020204" pitchFamily="34" charset="0"/>
              <a:buChar char="•"/>
            </a:pPr>
            <a:r>
              <a:rPr lang="en-US" sz="2000" dirty="0"/>
              <a:t>Training has been moved to the end of the FY.  </a:t>
            </a:r>
          </a:p>
          <a:p>
            <a:pPr marL="342900" indent="-342900">
              <a:buFont typeface="Arial" panose="020B0604020202020204" pitchFamily="34" charset="0"/>
              <a:buChar char="•"/>
            </a:pPr>
            <a:r>
              <a:rPr lang="en-US" sz="2000" dirty="0"/>
              <a:t>ORPP&amp;E will be contacting the Tier 3 sites in October.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algn="ctr"/>
            <a:endParaRPr lang="en-US" sz="2000" dirty="0"/>
          </a:p>
          <a:p>
            <a:pPr algn="ctr"/>
            <a:r>
              <a:rPr lang="en-US" sz="2000" dirty="0"/>
              <a:t> </a:t>
            </a:r>
          </a:p>
        </p:txBody>
      </p:sp>
    </p:spTree>
    <p:extLst>
      <p:ext uri="{BB962C8B-B14F-4D97-AF65-F5344CB8AC3E}">
        <p14:creationId xmlns:p14="http://schemas.microsoft.com/office/powerpoint/2010/main" val="718825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5695-0F7D-48CE-9FF8-CD2F84A82D7A}"/>
              </a:ext>
            </a:extLst>
          </p:cNvPr>
          <p:cNvSpPr>
            <a:spLocks noGrp="1"/>
          </p:cNvSpPr>
          <p:nvPr>
            <p:ph type="title"/>
          </p:nvPr>
        </p:nvSpPr>
        <p:spPr/>
        <p:txBody>
          <a:bodyPr/>
          <a:lstStyle/>
          <a:p>
            <a:r>
              <a:rPr lang="en-US" dirty="0"/>
              <a:t>VA Central IRB Priorities</a:t>
            </a:r>
          </a:p>
        </p:txBody>
      </p:sp>
      <p:sp>
        <p:nvSpPr>
          <p:cNvPr id="3" name="Content Placeholder 2">
            <a:extLst>
              <a:ext uri="{FF2B5EF4-FFF2-40B4-BE49-F238E27FC236}">
                <a16:creationId xmlns:a16="http://schemas.microsoft.com/office/drawing/2014/main" id="{65E28945-8110-432F-847F-701D35AE1840}"/>
              </a:ext>
            </a:extLst>
          </p:cNvPr>
          <p:cNvSpPr>
            <a:spLocks noGrp="1"/>
          </p:cNvSpPr>
          <p:nvPr>
            <p:ph idx="1"/>
          </p:nvPr>
        </p:nvSpPr>
        <p:spPr/>
        <p:txBody>
          <a:bodyPr/>
          <a:lstStyle/>
          <a:p>
            <a:pPr marL="0" lvl="0" indent="0">
              <a:buNone/>
            </a:pPr>
            <a:r>
              <a:rPr lang="en-US" sz="2000" dirty="0"/>
              <a:t>The VA Central IRB’s priorities are:</a:t>
            </a:r>
          </a:p>
          <a:p>
            <a:pPr marL="457200" lvl="0" indent="-457200">
              <a:buAutoNum type="arabicPeriod"/>
            </a:pPr>
            <a:r>
              <a:rPr lang="en-US" sz="2000" dirty="0"/>
              <a:t>New COVID protocols approved by the ORD COVID steering committees</a:t>
            </a:r>
          </a:p>
          <a:p>
            <a:pPr marL="457200" lvl="0" indent="-457200">
              <a:buAutoNum type="arabicPeriod"/>
            </a:pPr>
            <a:r>
              <a:rPr lang="en-US" sz="2000" dirty="0"/>
              <a:t>Amendments and reportable events for CIRB approved protocols related to COVID</a:t>
            </a:r>
          </a:p>
          <a:p>
            <a:pPr marL="0" lvl="0" indent="0">
              <a:buNone/>
            </a:pPr>
            <a:r>
              <a:rPr lang="en-US" sz="2000" dirty="0"/>
              <a:t>3.	Continuing reviews, amendments and reportable events for 	ongoing CIRB approved protocols involving critical interactions</a:t>
            </a:r>
          </a:p>
          <a:p>
            <a:pPr marL="0" lvl="0" indent="0">
              <a:buNone/>
            </a:pPr>
            <a:r>
              <a:rPr lang="en-US" sz="2000" dirty="0"/>
              <a:t>4.	New critical interaction protocols</a:t>
            </a:r>
          </a:p>
          <a:p>
            <a:pPr marL="0" lvl="0" indent="0">
              <a:buNone/>
            </a:pPr>
            <a:r>
              <a:rPr lang="en-US" sz="2000" dirty="0"/>
              <a:t>5.	Continuing reviews of non-COVID protocols</a:t>
            </a:r>
          </a:p>
          <a:p>
            <a:pPr marL="0" lvl="0" indent="0">
              <a:buNone/>
            </a:pPr>
            <a:r>
              <a:rPr lang="en-US" sz="2000" dirty="0"/>
              <a:t>6.	New non-COVID protocols</a:t>
            </a:r>
          </a:p>
          <a:p>
            <a:pPr marL="0" indent="0">
              <a:buNone/>
            </a:pPr>
            <a:endParaRPr lang="en-US" dirty="0"/>
          </a:p>
        </p:txBody>
      </p:sp>
    </p:spTree>
    <p:extLst>
      <p:ext uri="{BB962C8B-B14F-4D97-AF65-F5344CB8AC3E}">
        <p14:creationId xmlns:p14="http://schemas.microsoft.com/office/powerpoint/2010/main" val="314493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640BD34-B64D-4E19-83D0-0E8FF86C4E83}"/>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56036" y="2209800"/>
            <a:ext cx="4231927" cy="4191000"/>
          </a:xfrm>
        </p:spPr>
      </p:pic>
      <p:sp>
        <p:nvSpPr>
          <p:cNvPr id="2" name="Title 1"/>
          <p:cNvSpPr>
            <a:spLocks noGrp="1"/>
          </p:cNvSpPr>
          <p:nvPr>
            <p:ph type="title"/>
          </p:nvPr>
        </p:nvSpPr>
        <p:spPr/>
        <p:txBody>
          <a:bodyPr/>
          <a:lstStyle/>
          <a:p>
            <a:r>
              <a:rPr lang="en-US" dirty="0"/>
              <a:t> </a:t>
            </a:r>
          </a:p>
        </p:txBody>
      </p:sp>
      <p:sp>
        <p:nvSpPr>
          <p:cNvPr id="4" name="Title 1"/>
          <p:cNvSpPr txBox="1">
            <a:spLocks/>
          </p:cNvSpPr>
          <p:nvPr/>
        </p:nvSpPr>
        <p:spPr bwMode="auto">
          <a:xfrm>
            <a:off x="338880" y="3178162"/>
            <a:ext cx="8236160" cy="13389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a:lstStyle>
          <a:p>
            <a:pPr marL="4763" indent="-4763" algn="ctr">
              <a:spcBef>
                <a:spcPct val="20000"/>
              </a:spcBef>
              <a:defRPr/>
            </a:pPr>
            <a:r>
              <a:rPr lang="en-US" sz="3100" spc="100" dirty="0">
                <a:solidFill>
                  <a:prstClr val="black"/>
                </a:solidFill>
              </a:rPr>
              <a:t>Questions</a:t>
            </a:r>
          </a:p>
        </p:txBody>
      </p:sp>
    </p:spTree>
    <p:extLst>
      <p:ext uri="{BB962C8B-B14F-4D97-AF65-F5344CB8AC3E}">
        <p14:creationId xmlns:p14="http://schemas.microsoft.com/office/powerpoint/2010/main" val="385017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BDFF-D8E0-4384-9E55-D6D2D6CA110F}"/>
              </a:ext>
            </a:extLst>
          </p:cNvPr>
          <p:cNvSpPr>
            <a:spLocks noGrp="1"/>
          </p:cNvSpPr>
          <p:nvPr>
            <p:ph type="title"/>
          </p:nvPr>
        </p:nvSpPr>
        <p:spPr/>
        <p:txBody>
          <a:bodyPr/>
          <a:lstStyle/>
          <a:p>
            <a:r>
              <a:rPr lang="en-US" sz="2800" dirty="0"/>
              <a:t>Conducting Human Subjects Research During the COVID-19 Pandemic</a:t>
            </a:r>
          </a:p>
        </p:txBody>
      </p:sp>
      <p:sp>
        <p:nvSpPr>
          <p:cNvPr id="3" name="Content Placeholder 2">
            <a:extLst>
              <a:ext uri="{FF2B5EF4-FFF2-40B4-BE49-F238E27FC236}">
                <a16:creationId xmlns:a16="http://schemas.microsoft.com/office/drawing/2014/main" id="{EA8D8C71-EE6F-4C81-A105-40E4F15A23D3}"/>
              </a:ext>
            </a:extLst>
          </p:cNvPr>
          <p:cNvSpPr>
            <a:spLocks noGrp="1"/>
          </p:cNvSpPr>
          <p:nvPr>
            <p:ph idx="1"/>
          </p:nvPr>
        </p:nvSpPr>
        <p:spPr/>
        <p:txBody>
          <a:bodyPr/>
          <a:lstStyle/>
          <a:p>
            <a:r>
              <a:rPr lang="en-US" sz="2400" dirty="0"/>
              <a:t>Conducting human subjects research during the COVID-19 pandemic is challenging</a:t>
            </a:r>
          </a:p>
          <a:p>
            <a:pPr lvl="1"/>
            <a:r>
              <a:rPr lang="en-US" dirty="0"/>
              <a:t>Health needs and constraints</a:t>
            </a:r>
          </a:p>
          <a:p>
            <a:pPr lvl="1"/>
            <a:r>
              <a:rPr lang="en-US" dirty="0"/>
              <a:t>Personnel and resource constraints</a:t>
            </a:r>
          </a:p>
          <a:p>
            <a:pPr lvl="1"/>
            <a:r>
              <a:rPr lang="en-US" dirty="0"/>
              <a:t>Time constraints</a:t>
            </a:r>
          </a:p>
          <a:p>
            <a:pPr lvl="1"/>
            <a:r>
              <a:rPr lang="en-US" dirty="0"/>
              <a:t>Pressure to produce results</a:t>
            </a:r>
          </a:p>
        </p:txBody>
      </p:sp>
    </p:spTree>
    <p:extLst>
      <p:ext uri="{BB962C8B-B14F-4D97-AF65-F5344CB8AC3E}">
        <p14:creationId xmlns:p14="http://schemas.microsoft.com/office/powerpoint/2010/main" val="10122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BDFF-D8E0-4384-9E55-D6D2D6CA110F}"/>
              </a:ext>
            </a:extLst>
          </p:cNvPr>
          <p:cNvSpPr>
            <a:spLocks noGrp="1"/>
          </p:cNvSpPr>
          <p:nvPr>
            <p:ph type="title"/>
          </p:nvPr>
        </p:nvSpPr>
        <p:spPr/>
        <p:txBody>
          <a:bodyPr/>
          <a:lstStyle/>
          <a:p>
            <a:r>
              <a:rPr lang="en-US" sz="2800" dirty="0"/>
              <a:t>Applicability of Human Subject Protection Regulations During the COVID-19 Pandemic</a:t>
            </a:r>
          </a:p>
        </p:txBody>
      </p:sp>
      <p:sp>
        <p:nvSpPr>
          <p:cNvPr id="3" name="Content Placeholder 2">
            <a:extLst>
              <a:ext uri="{FF2B5EF4-FFF2-40B4-BE49-F238E27FC236}">
                <a16:creationId xmlns:a16="http://schemas.microsoft.com/office/drawing/2014/main" id="{EA8D8C71-EE6F-4C81-A105-40E4F15A23D3}"/>
              </a:ext>
            </a:extLst>
          </p:cNvPr>
          <p:cNvSpPr>
            <a:spLocks noGrp="1"/>
          </p:cNvSpPr>
          <p:nvPr>
            <p:ph idx="1"/>
          </p:nvPr>
        </p:nvSpPr>
        <p:spPr/>
        <p:txBody>
          <a:bodyPr/>
          <a:lstStyle/>
          <a:p>
            <a:r>
              <a:rPr lang="en-US" sz="2400" dirty="0"/>
              <a:t>Adaptations have been made in how human subjects research is conducted:</a:t>
            </a:r>
          </a:p>
          <a:p>
            <a:pPr lvl="1"/>
            <a:r>
              <a:rPr lang="en-US" dirty="0"/>
              <a:t>Conduct of study visits</a:t>
            </a:r>
          </a:p>
          <a:p>
            <a:pPr lvl="1"/>
            <a:r>
              <a:rPr lang="en-US" dirty="0"/>
              <a:t>Conduct of study monitoring </a:t>
            </a:r>
          </a:p>
          <a:p>
            <a:pPr lvl="1"/>
            <a:r>
              <a:rPr lang="en-US" dirty="0"/>
              <a:t>Delays in non-COVID related clinical trials</a:t>
            </a:r>
          </a:p>
          <a:p>
            <a:r>
              <a:rPr lang="en-US" sz="2400" dirty="0"/>
              <a:t>Adaptations </a:t>
            </a:r>
            <a:r>
              <a:rPr lang="en-US" sz="2400" u="sng" dirty="0"/>
              <a:t>have not been made </a:t>
            </a:r>
            <a:r>
              <a:rPr lang="en-US" sz="2400" dirty="0"/>
              <a:t>in the federal humans subjects protections regulations.</a:t>
            </a:r>
          </a:p>
        </p:txBody>
      </p:sp>
    </p:spTree>
    <p:extLst>
      <p:ext uri="{BB962C8B-B14F-4D97-AF65-F5344CB8AC3E}">
        <p14:creationId xmlns:p14="http://schemas.microsoft.com/office/powerpoint/2010/main" val="229298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A434-3DDF-4B5D-9883-36ED3BD94DDF}"/>
              </a:ext>
            </a:extLst>
          </p:cNvPr>
          <p:cNvSpPr>
            <a:spLocks noGrp="1"/>
          </p:cNvSpPr>
          <p:nvPr>
            <p:ph type="title"/>
          </p:nvPr>
        </p:nvSpPr>
        <p:spPr/>
        <p:txBody>
          <a:bodyPr/>
          <a:lstStyle/>
          <a:p>
            <a:r>
              <a:rPr lang="en-US" sz="2800" dirty="0"/>
              <a:t>Informed Consent for Human Subjects Research: </a:t>
            </a:r>
            <a:br>
              <a:rPr lang="en-US" sz="2800" dirty="0"/>
            </a:br>
            <a:r>
              <a:rPr lang="en-US" sz="2800" dirty="0"/>
              <a:t>The Informed Consent Human Subject Regulations Have Not Changed Because of the Pandemic</a:t>
            </a:r>
          </a:p>
        </p:txBody>
      </p:sp>
      <p:pic>
        <p:nvPicPr>
          <p:cNvPr id="5" name="Content Placeholder 4" descr="A picture containing text&#10;&#10;Description automatically generated">
            <a:extLst>
              <a:ext uri="{FF2B5EF4-FFF2-40B4-BE49-F238E27FC236}">
                <a16:creationId xmlns:a16="http://schemas.microsoft.com/office/drawing/2014/main" id="{3B16D2C6-D1DC-471C-B459-420201ABEE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982406"/>
            <a:ext cx="6096000" cy="4539071"/>
          </a:xfrm>
        </p:spPr>
      </p:pic>
    </p:spTree>
    <p:extLst>
      <p:ext uri="{BB962C8B-B14F-4D97-AF65-F5344CB8AC3E}">
        <p14:creationId xmlns:p14="http://schemas.microsoft.com/office/powerpoint/2010/main" val="118257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FC65-C3BB-4E7D-85B1-E5D69F8ACEFF}"/>
              </a:ext>
            </a:extLst>
          </p:cNvPr>
          <p:cNvSpPr>
            <a:spLocks noGrp="1"/>
          </p:cNvSpPr>
          <p:nvPr>
            <p:ph type="title"/>
          </p:nvPr>
        </p:nvSpPr>
        <p:spPr/>
        <p:txBody>
          <a:bodyPr/>
          <a:lstStyle/>
          <a:p>
            <a:r>
              <a:rPr lang="en-US" sz="2800" dirty="0"/>
              <a:t>Informed Consent for Clinical Procedures is Not the Same as Informed Consent for Human Subjects Research Activities</a:t>
            </a:r>
          </a:p>
        </p:txBody>
      </p:sp>
      <p:pic>
        <p:nvPicPr>
          <p:cNvPr id="5" name="Content Placeholder 4" descr="A picture containing person, fruit, holding, apple&#10;&#10;Description automatically generated">
            <a:extLst>
              <a:ext uri="{FF2B5EF4-FFF2-40B4-BE49-F238E27FC236}">
                <a16:creationId xmlns:a16="http://schemas.microsoft.com/office/drawing/2014/main" id="{6CC8D0F8-CB24-4018-88EF-4FDDCCD14BF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6852" b="23147"/>
          <a:stretch/>
        </p:blipFill>
        <p:spPr>
          <a:xfrm>
            <a:off x="1485900" y="4412754"/>
            <a:ext cx="6172200" cy="2057400"/>
          </a:xfrm>
        </p:spPr>
      </p:pic>
      <p:sp>
        <p:nvSpPr>
          <p:cNvPr id="6" name="TextBox 5">
            <a:extLst>
              <a:ext uri="{FF2B5EF4-FFF2-40B4-BE49-F238E27FC236}">
                <a16:creationId xmlns:a16="http://schemas.microsoft.com/office/drawing/2014/main" id="{54AD8CA9-ADC1-4F02-9D2A-7C60EEE0A975}"/>
              </a:ext>
            </a:extLst>
          </p:cNvPr>
          <p:cNvSpPr txBox="1"/>
          <p:nvPr/>
        </p:nvSpPr>
        <p:spPr>
          <a:xfrm>
            <a:off x="304800" y="2008031"/>
            <a:ext cx="4267200" cy="1961968"/>
          </a:xfrm>
          <a:prstGeom prst="rect">
            <a:avLst/>
          </a:prstGeom>
          <a:noFill/>
          <a:ln w="41275">
            <a:solidFill>
              <a:schemeClr val="accent1"/>
            </a:solidFill>
          </a:ln>
        </p:spPr>
        <p:txBody>
          <a:bodyPr wrap="square" rtlCol="0">
            <a:spAutoFit/>
          </a:bodyPr>
          <a:lstStyle/>
          <a:p>
            <a:pPr algn="ctr"/>
            <a:r>
              <a:rPr lang="en-US" sz="2000" dirty="0"/>
              <a:t>Informed Consent for Clinical Procedures</a:t>
            </a:r>
          </a:p>
          <a:p>
            <a:endParaRPr lang="en-US" sz="2000" dirty="0"/>
          </a:p>
          <a:p>
            <a:pPr algn="ctr"/>
            <a:r>
              <a:rPr lang="en-US" sz="2000" dirty="0"/>
              <a:t>VHA Handbook 1004.01: </a:t>
            </a:r>
          </a:p>
          <a:p>
            <a:pPr algn="ctr"/>
            <a:r>
              <a:rPr lang="en-US" sz="2000" dirty="0"/>
              <a:t>Informed Consent for Clinical Treatment and Procedures</a:t>
            </a:r>
          </a:p>
        </p:txBody>
      </p:sp>
      <p:sp>
        <p:nvSpPr>
          <p:cNvPr id="7" name="TextBox 6">
            <a:extLst>
              <a:ext uri="{FF2B5EF4-FFF2-40B4-BE49-F238E27FC236}">
                <a16:creationId xmlns:a16="http://schemas.microsoft.com/office/drawing/2014/main" id="{CCC92286-5D49-4CD0-AB5D-2143E2E321E2}"/>
              </a:ext>
            </a:extLst>
          </p:cNvPr>
          <p:cNvSpPr txBox="1"/>
          <p:nvPr/>
        </p:nvSpPr>
        <p:spPr>
          <a:xfrm>
            <a:off x="4605130" y="2008031"/>
            <a:ext cx="3929270" cy="1961967"/>
          </a:xfrm>
          <a:prstGeom prst="rect">
            <a:avLst/>
          </a:prstGeom>
          <a:noFill/>
          <a:ln w="41275">
            <a:solidFill>
              <a:srgbClr val="00B050"/>
            </a:solidFill>
          </a:ln>
        </p:spPr>
        <p:txBody>
          <a:bodyPr wrap="square" rtlCol="0">
            <a:spAutoFit/>
          </a:bodyPr>
          <a:lstStyle/>
          <a:p>
            <a:pPr algn="ctr"/>
            <a:r>
              <a:rPr lang="en-US" sz="2000" dirty="0"/>
              <a:t>Informed Consent for Human Subjects Research</a:t>
            </a:r>
          </a:p>
          <a:p>
            <a:endParaRPr lang="en-US" sz="2000" dirty="0"/>
          </a:p>
          <a:p>
            <a:pPr algn="ctr"/>
            <a:r>
              <a:rPr lang="en-US" sz="2000" dirty="0"/>
              <a:t>VHA Directive 1200.05: </a:t>
            </a:r>
          </a:p>
          <a:p>
            <a:pPr algn="ctr"/>
            <a:r>
              <a:rPr lang="en-US" sz="2000" dirty="0"/>
              <a:t>Requirements for the Protection of Human Subjects in Research</a:t>
            </a:r>
          </a:p>
        </p:txBody>
      </p:sp>
    </p:spTree>
    <p:extLst>
      <p:ext uri="{BB962C8B-B14F-4D97-AF65-F5344CB8AC3E}">
        <p14:creationId xmlns:p14="http://schemas.microsoft.com/office/powerpoint/2010/main" val="2368926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1D4B-6A2D-4DEE-87AB-F31D9A3D2FCF}"/>
              </a:ext>
            </a:extLst>
          </p:cNvPr>
          <p:cNvSpPr>
            <a:spLocks noGrp="1"/>
          </p:cNvSpPr>
          <p:nvPr>
            <p:ph type="title"/>
          </p:nvPr>
        </p:nvSpPr>
        <p:spPr/>
        <p:txBody>
          <a:bodyPr/>
          <a:lstStyle/>
          <a:p>
            <a:r>
              <a:rPr lang="en-US" sz="2800" dirty="0"/>
              <a:t>VHA Handbook 1004.01: </a:t>
            </a:r>
            <a:br>
              <a:rPr lang="en-US" sz="2800" dirty="0"/>
            </a:br>
            <a:r>
              <a:rPr lang="en-US" sz="2800" dirty="0"/>
              <a:t>Informed Consent for Clinical Treatment and Procedures</a:t>
            </a:r>
          </a:p>
        </p:txBody>
      </p:sp>
      <p:sp>
        <p:nvSpPr>
          <p:cNvPr id="3" name="Content Placeholder 2">
            <a:extLst>
              <a:ext uri="{FF2B5EF4-FFF2-40B4-BE49-F238E27FC236}">
                <a16:creationId xmlns:a16="http://schemas.microsoft.com/office/drawing/2014/main" id="{D62C8519-E7A2-4128-B6D3-8B1310669F38}"/>
              </a:ext>
            </a:extLst>
          </p:cNvPr>
          <p:cNvSpPr>
            <a:spLocks noGrp="1"/>
          </p:cNvSpPr>
          <p:nvPr>
            <p:ph idx="1"/>
          </p:nvPr>
        </p:nvSpPr>
        <p:spPr/>
        <p:txBody>
          <a:bodyPr>
            <a:normAutofit fontScale="77500" lnSpcReduction="20000"/>
          </a:bodyPr>
          <a:lstStyle/>
          <a:p>
            <a:r>
              <a:rPr lang="en-US" sz="2600" dirty="0"/>
              <a:t>Policies do not supersede human subject protection regulations for informed consent </a:t>
            </a:r>
          </a:p>
          <a:p>
            <a:r>
              <a:rPr lang="en-US" sz="2600" dirty="0"/>
              <a:t>VHA Directive 1004.01 does not apply to research consents as per Paragraph 4.d.:</a:t>
            </a:r>
          </a:p>
          <a:p>
            <a:pPr lvl="1"/>
            <a:r>
              <a:rPr lang="en-US" sz="2600" dirty="0"/>
              <a:t> “. . . Specific consent for any aspect of the recommended treatment or procedure that involves research sponsored by VA, as well as any human subjects research conducted on VA premises, must meet requirements of 38 CFR Part 16 and must be obtained in accordance with VHA Handbook 1200.05, VHA Handbook 1058.03, or superseding regulation and policy. . .”  </a:t>
            </a:r>
          </a:p>
          <a:p>
            <a:r>
              <a:rPr lang="en-US" sz="2600" dirty="0"/>
              <a:t>IRB-approved informed consents do not replace any clinical consents that the VA patient is also required to sign for purposes of having the clinical procedure. </a:t>
            </a:r>
          </a:p>
          <a:p>
            <a:pPr marL="0" indent="0">
              <a:buNone/>
            </a:pPr>
            <a:endParaRPr lang="en-US" dirty="0"/>
          </a:p>
        </p:txBody>
      </p:sp>
    </p:spTree>
    <p:extLst>
      <p:ext uri="{BB962C8B-B14F-4D97-AF65-F5344CB8AC3E}">
        <p14:creationId xmlns:p14="http://schemas.microsoft.com/office/powerpoint/2010/main" val="2592855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1D4B-6A2D-4DEE-87AB-F31D9A3D2FCF}"/>
              </a:ext>
            </a:extLst>
          </p:cNvPr>
          <p:cNvSpPr>
            <a:spLocks noGrp="1"/>
          </p:cNvSpPr>
          <p:nvPr>
            <p:ph type="title"/>
          </p:nvPr>
        </p:nvSpPr>
        <p:spPr/>
        <p:txBody>
          <a:bodyPr/>
          <a:lstStyle/>
          <a:p>
            <a:r>
              <a:rPr lang="en-US" sz="2800" dirty="0"/>
              <a:t>Informed Consent for Human Subjects Research:  Important Reminders</a:t>
            </a:r>
          </a:p>
        </p:txBody>
      </p:sp>
      <p:sp>
        <p:nvSpPr>
          <p:cNvPr id="3" name="Content Placeholder 2">
            <a:extLst>
              <a:ext uri="{FF2B5EF4-FFF2-40B4-BE49-F238E27FC236}">
                <a16:creationId xmlns:a16="http://schemas.microsoft.com/office/drawing/2014/main" id="{D62C8519-E7A2-4128-B6D3-8B1310669F38}"/>
              </a:ext>
            </a:extLst>
          </p:cNvPr>
          <p:cNvSpPr>
            <a:spLocks noGrp="1"/>
          </p:cNvSpPr>
          <p:nvPr>
            <p:ph idx="1"/>
          </p:nvPr>
        </p:nvSpPr>
        <p:spPr>
          <a:xfrm>
            <a:off x="457200" y="1935650"/>
            <a:ext cx="8229600" cy="4769950"/>
          </a:xfrm>
        </p:spPr>
        <p:txBody>
          <a:bodyPr>
            <a:normAutofit fontScale="62500" lnSpcReduction="20000"/>
          </a:bodyPr>
          <a:lstStyle/>
          <a:p>
            <a:r>
              <a:rPr lang="en-US" sz="2900" dirty="0"/>
              <a:t>A waiver of documentation of informed consent cannot be used for greater than minimal risk humans subjects research under FDA regulations or the Common Rule.</a:t>
            </a:r>
          </a:p>
          <a:p>
            <a:r>
              <a:rPr lang="en-US" sz="2900" dirty="0"/>
              <a:t>IRBs cannot approve a method of documenting informed consent that violates human subjects research regulations.</a:t>
            </a:r>
          </a:p>
          <a:p>
            <a:r>
              <a:rPr lang="en-US" sz="2900" dirty="0"/>
              <a:t>Researchers cannot sign a VA subject or VA subject’s legally authorized representative (LAR) on a written informed consent document approved by the IRB.</a:t>
            </a:r>
          </a:p>
          <a:p>
            <a:r>
              <a:rPr lang="en-US" sz="2900" dirty="0"/>
              <a:t>Researchers cannot alter how informed consent is documented as approved by the IRB.</a:t>
            </a:r>
          </a:p>
          <a:p>
            <a:r>
              <a:rPr lang="en-US" sz="2900" dirty="0"/>
              <a:t>ORD is in alignment with FDA for obtaining informed consent in clinical trials as published in their guidance: </a:t>
            </a:r>
          </a:p>
          <a:p>
            <a:pPr lvl="1"/>
            <a:r>
              <a:rPr lang="en-US" sz="2900" dirty="0"/>
              <a:t>FDA Guidance on Conduct of Clinical Trials of Medical Products during 	COVID-19 Public Health Emergency Guidance for Industry, Investigators, 	and Institutional Review Boards located at 	</a:t>
            </a:r>
            <a:r>
              <a:rPr lang="en-US" sz="2900" dirty="0">
                <a:hlinkClick r:id="rId3"/>
              </a:rPr>
              <a:t>https://www.fda.gov/media/136238/download</a:t>
            </a:r>
            <a:endParaRPr lang="en-US" sz="2900" dirty="0"/>
          </a:p>
          <a:p>
            <a:pPr marL="0" indent="0">
              <a:buNone/>
            </a:pPr>
            <a:endParaRPr lang="en-US" sz="2400" dirty="0"/>
          </a:p>
        </p:txBody>
      </p:sp>
    </p:spTree>
    <p:extLst>
      <p:ext uri="{BB962C8B-B14F-4D97-AF65-F5344CB8AC3E}">
        <p14:creationId xmlns:p14="http://schemas.microsoft.com/office/powerpoint/2010/main" val="405629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4CFB-51CC-4CCE-8030-06B7F5881DB0}"/>
              </a:ext>
            </a:extLst>
          </p:cNvPr>
          <p:cNvSpPr>
            <a:spLocks noGrp="1"/>
          </p:cNvSpPr>
          <p:nvPr>
            <p:ph type="title"/>
          </p:nvPr>
        </p:nvSpPr>
        <p:spPr/>
        <p:txBody>
          <a:bodyPr/>
          <a:lstStyle/>
          <a:p>
            <a:r>
              <a:rPr lang="en-US" dirty="0"/>
              <a:t>Use of COVID-19 Convalescent Plasma </a:t>
            </a:r>
          </a:p>
        </p:txBody>
      </p:sp>
      <p:sp>
        <p:nvSpPr>
          <p:cNvPr id="3" name="Content Placeholder 2">
            <a:extLst>
              <a:ext uri="{FF2B5EF4-FFF2-40B4-BE49-F238E27FC236}">
                <a16:creationId xmlns:a16="http://schemas.microsoft.com/office/drawing/2014/main" id="{81F55375-3923-42BB-A4D5-1C3E0972B940}"/>
              </a:ext>
            </a:extLst>
          </p:cNvPr>
          <p:cNvSpPr>
            <a:spLocks noGrp="1"/>
          </p:cNvSpPr>
          <p:nvPr>
            <p:ph idx="1"/>
          </p:nvPr>
        </p:nvSpPr>
        <p:spPr/>
        <p:txBody>
          <a:bodyPr/>
          <a:lstStyle/>
          <a:p>
            <a:r>
              <a:rPr lang="en-US" sz="2200" dirty="0"/>
              <a:t>All uses of COVID-19 Convalescent Plasma are Investigational and regulated by FDA. </a:t>
            </a:r>
          </a:p>
          <a:p>
            <a:r>
              <a:rPr lang="en-US" sz="2200" dirty="0"/>
              <a:t>There are three FDA-regulated pathways for administering or studying the use of COVID-19 convalescent plasma:  </a:t>
            </a:r>
          </a:p>
          <a:p>
            <a:pPr lvl="1"/>
            <a:r>
              <a:rPr lang="en-US" sz="2200" dirty="0"/>
              <a:t>Clinical trials using a “traditional” Investigational New Drug (IND) pathway,</a:t>
            </a:r>
          </a:p>
          <a:p>
            <a:pPr lvl="1"/>
            <a:r>
              <a:rPr lang="en-US" sz="2200" dirty="0"/>
              <a:t>Expanded access using a treatment IND, such as with the Mayo Clinic Convalescent Plasma EAP, and, </a:t>
            </a:r>
          </a:p>
          <a:p>
            <a:pPr lvl="1"/>
            <a:r>
              <a:rPr lang="en-US" sz="2200" dirty="0"/>
              <a:t>Expanded access using a single patient emergency use IND.  </a:t>
            </a:r>
          </a:p>
          <a:p>
            <a:pPr marL="0" indent="0">
              <a:buNone/>
            </a:pPr>
            <a:endParaRPr lang="en-US" dirty="0"/>
          </a:p>
        </p:txBody>
      </p:sp>
    </p:spTree>
    <p:extLst>
      <p:ext uri="{BB962C8B-B14F-4D97-AF65-F5344CB8AC3E}">
        <p14:creationId xmlns:p14="http://schemas.microsoft.com/office/powerpoint/2010/main" val="14467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4CFB-51CC-4CCE-8030-06B7F5881DB0}"/>
              </a:ext>
            </a:extLst>
          </p:cNvPr>
          <p:cNvSpPr>
            <a:spLocks noGrp="1"/>
          </p:cNvSpPr>
          <p:nvPr>
            <p:ph type="title"/>
          </p:nvPr>
        </p:nvSpPr>
        <p:spPr/>
        <p:txBody>
          <a:bodyPr/>
          <a:lstStyle/>
          <a:p>
            <a:r>
              <a:rPr lang="en-US" dirty="0"/>
              <a:t>Use of COVID-19 Convalescent Plasma</a:t>
            </a:r>
          </a:p>
        </p:txBody>
      </p:sp>
      <p:sp>
        <p:nvSpPr>
          <p:cNvPr id="3" name="Content Placeholder 2">
            <a:extLst>
              <a:ext uri="{FF2B5EF4-FFF2-40B4-BE49-F238E27FC236}">
                <a16:creationId xmlns:a16="http://schemas.microsoft.com/office/drawing/2014/main" id="{81F55375-3923-42BB-A4D5-1C3E0972B940}"/>
              </a:ext>
            </a:extLst>
          </p:cNvPr>
          <p:cNvSpPr>
            <a:spLocks noGrp="1"/>
          </p:cNvSpPr>
          <p:nvPr>
            <p:ph idx="1"/>
          </p:nvPr>
        </p:nvSpPr>
        <p:spPr/>
        <p:txBody>
          <a:bodyPr/>
          <a:lstStyle/>
          <a:p>
            <a:r>
              <a:rPr lang="en-US" sz="2400" dirty="0"/>
              <a:t>ORD is reinforcing that any use of COVID-19 Convalescent plasma requires an IND approved by FDA.  </a:t>
            </a:r>
          </a:p>
          <a:p>
            <a:r>
              <a:rPr lang="en-US" sz="2400" dirty="0"/>
              <a:t>Any non-emergency use requires prospective IRB approval and VA Facility R&amp;D Committee approval.  </a:t>
            </a:r>
          </a:p>
          <a:p>
            <a:r>
              <a:rPr lang="en-US" sz="2400" dirty="0"/>
              <a:t>More information about FDA’s regulatory pathways on COVID-19 convalescent plasma can be found at reviewing:  </a:t>
            </a:r>
            <a:r>
              <a:rPr lang="en-US" sz="2400" u="sng" dirty="0">
                <a:hlinkClick r:id="rId2"/>
              </a:rPr>
              <a:t>FDA’s Recommendations for Investigational COVID-19 Convalescent Plasma</a:t>
            </a:r>
            <a:r>
              <a:rPr lang="en-US" sz="2400" dirty="0"/>
              <a:t>.  </a:t>
            </a:r>
          </a:p>
          <a:p>
            <a:endParaRPr lang="en-US" dirty="0"/>
          </a:p>
        </p:txBody>
      </p:sp>
    </p:spTree>
    <p:extLst>
      <p:ext uri="{BB962C8B-B14F-4D97-AF65-F5344CB8AC3E}">
        <p14:creationId xmlns:p14="http://schemas.microsoft.com/office/powerpoint/2010/main" val="3790822064"/>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878</TotalTime>
  <Words>790</Words>
  <Application>Microsoft Office PowerPoint</Application>
  <PresentationFormat>On-screen Show (4:3)</PresentationFormat>
  <Paragraphs>96</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Tahoma</vt:lpstr>
      <vt:lpstr>PPT_VHA_Template</vt:lpstr>
      <vt:lpstr>         Office of Research Protections, Policy, and Education Spring Research Town Hall </vt:lpstr>
      <vt:lpstr>Conducting Human Subjects Research During the COVID-19 Pandemic</vt:lpstr>
      <vt:lpstr>Applicability of Human Subject Protection Regulations During the COVID-19 Pandemic</vt:lpstr>
      <vt:lpstr>Informed Consent for Human Subjects Research:  The Informed Consent Human Subject Regulations Have Not Changed Because of the Pandemic</vt:lpstr>
      <vt:lpstr>Informed Consent for Clinical Procedures is Not the Same as Informed Consent for Human Subjects Research Activities</vt:lpstr>
      <vt:lpstr>VHA Handbook 1004.01:  Informed Consent for Clinical Treatment and Procedures</vt:lpstr>
      <vt:lpstr>Informed Consent for Human Subjects Research:  Important Reminders</vt:lpstr>
      <vt:lpstr>Use of COVID-19 Convalescent Plasma </vt:lpstr>
      <vt:lpstr>Use of COVID-19 Convalescent Plasma</vt:lpstr>
      <vt:lpstr>Source of COVID-19 Convalescent Plasma for VA Facilities </vt:lpstr>
      <vt:lpstr>VA Innovation and Research Review System: (VAIRRS)</vt:lpstr>
      <vt:lpstr>VA Central IRB Priorities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ORPPE Spring Research Town Hall</dc:title>
  <dc:subject>ORPPE Spring Research Town Hall</dc:subject>
  <dc:creator>Jeans, C. Karen</dc:creator>
  <cp:keywords>ORPPE Spring Research Town Hall</cp:keywords>
  <cp:lastModifiedBy>Rivera, Portia T</cp:lastModifiedBy>
  <cp:revision>27</cp:revision>
  <dcterms:created xsi:type="dcterms:W3CDTF">2020-05-03T02:07:28Z</dcterms:created>
  <dcterms:modified xsi:type="dcterms:W3CDTF">2020-05-07T17:31:01Z</dcterms:modified>
</cp:coreProperties>
</file>